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6"/>
  </p:notesMasterIdLst>
  <p:sldIdLst>
    <p:sldId id="280" r:id="rId5"/>
    <p:sldId id="503" r:id="rId6"/>
    <p:sldId id="493" r:id="rId7"/>
    <p:sldId id="506" r:id="rId8"/>
    <p:sldId id="519" r:id="rId9"/>
    <p:sldId id="505" r:id="rId10"/>
    <p:sldId id="512" r:id="rId11"/>
    <p:sldId id="507" r:id="rId12"/>
    <p:sldId id="508" r:id="rId13"/>
    <p:sldId id="509" r:id="rId14"/>
    <p:sldId id="510" r:id="rId15"/>
    <p:sldId id="511" r:id="rId16"/>
    <p:sldId id="513" r:id="rId17"/>
    <p:sldId id="500" r:id="rId18"/>
    <p:sldId id="514" r:id="rId19"/>
    <p:sldId id="515" r:id="rId20"/>
    <p:sldId id="516" r:id="rId21"/>
    <p:sldId id="517" r:id="rId22"/>
    <p:sldId id="518" r:id="rId23"/>
    <p:sldId id="499" r:id="rId24"/>
    <p:sldId id="3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140A01-7451-8200-7EBA-03634BA68F79}" name="David" initials="D" userId="S::DMwalilino@mgic.umaryland.edu::39c08b6b-628d-4348-8226-ea26c5f4a1c8" providerId="AD"/>
  <p188:author id="{C7416D18-14A6-CC5E-AF5F-B6F32E1C9761}" name="Harawa, Visopo" initials="HV" userId="S::vharawa@mgic.umaryland.edu::1e838ccc-82da-4ab8-8209-68af828d8e1d" providerId="AD"/>
  <p188:author id="{9C499655-DA42-3950-6F0E-152A8289188E}" name="Msukwa, Malango" initials="MM" userId="S::mmsukwa@mgic.umaryland.edu::6ca6b41b-7557-45a0-91e7-cccbf0f4f3c8" providerId="AD"/>
  <p188:author id="{7840DE5E-0751-ABBB-BC36-60858E0868F6}" name="Mwalilino, David" initials="MD" userId="S::dmwalilino@mgic.umaryland.edu::39c08b6b-628d-4348-8226-ea26c5f4a1c8" providerId="AD"/>
  <p188:author id="{AD49FA7C-6807-B398-EBB5-7FC575AA4FE8}" name="Villalba-Diebold, Pacha" initials="VDP" userId="S::pvillalba@ihv.umaryland.edu::41899d10-feaf-449b-85fc-67799f44529c" providerId="AD"/>
  <p188:author id="{4CF52EB6-365A-45EE-DEC4-6C139E0D3B97}" name="Dobbs, Trudy (CDC/GHC/DGHT)" initials="DT(" userId="S::tld3@cdc.gov::764d8f75-e8b6-4555-86ad-0fc3520989a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ivala, Oscar" initials="DO" lastIdx="10" clrIdx="6">
    <p:extLst>
      <p:ext uri="{19B8F6BF-5375-455C-9EA6-DF929625EA0E}">
        <p15:presenceInfo xmlns:p15="http://schemas.microsoft.com/office/powerpoint/2012/main" userId="S::ODivala@mgic.umaryland.edu::19cdafbb-3016-433b-93a8-3be3dda2857e" providerId="AD"/>
      </p:ext>
    </p:extLst>
  </p:cmAuthor>
  <p:cmAuthor id="1" name="Croxton, Talishiea" initials="CT" lastIdx="9" clrIdx="0"/>
  <p:cmAuthor id="8" name="Mwalilino, David" initials="MD" lastIdx="15" clrIdx="7">
    <p:extLst>
      <p:ext uri="{19B8F6BF-5375-455C-9EA6-DF929625EA0E}">
        <p15:presenceInfo xmlns:p15="http://schemas.microsoft.com/office/powerpoint/2012/main" userId="Mwalilino, David" providerId="None"/>
      </p:ext>
    </p:extLst>
  </p:cmAuthor>
  <p:cmAuthor id="2" name="Sophia" initials="S" lastIdx="1" clrIdx="1"/>
  <p:cmAuthor id="3" name="Muluken Kaba" initials="MK" lastIdx="21" clrIdx="2"/>
  <p:cmAuthor id="4" name="KAMPIRA, Elizabeth (CDC/DDPHSIS/CGH/DGHT)" initials="KE(" lastIdx="25" clrIdx="3"/>
  <p:cmAuthor id="5" name="Ndundu, Tapson" initials="NT" lastIdx="11" clrIdx="4"/>
  <p:cmAuthor id="6" name="Msukwa, Malango" initials="MM" lastIdx="2" clrIdx="5">
    <p:extLst>
      <p:ext uri="{19B8F6BF-5375-455C-9EA6-DF929625EA0E}">
        <p15:presenceInfo xmlns:p15="http://schemas.microsoft.com/office/powerpoint/2012/main" userId="Msukwa, Malan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GARA, FRED (CDC/GHC/DGHT)" userId="4178cf78-a0c4-499f-b755-359006e51061" providerId="ADAL" clId="{8005C4F8-DA4B-43B7-895B-7B5BEABF0471}"/>
    <pc:docChg chg="modSld">
      <pc:chgData name="BANGARA, FRED (CDC/GHC/DGHT)" userId="4178cf78-a0c4-499f-b755-359006e51061" providerId="ADAL" clId="{8005C4F8-DA4B-43B7-895B-7B5BEABF0471}" dt="2024-06-05T11:14:01.538" v="40" actId="113"/>
      <pc:docMkLst>
        <pc:docMk/>
      </pc:docMkLst>
      <pc:sldChg chg="delCm modCm">
        <pc:chgData name="BANGARA, FRED (CDC/GHC/DGHT)" userId="4178cf78-a0c4-499f-b755-359006e51061" providerId="ADAL" clId="{8005C4F8-DA4B-43B7-895B-7B5BEABF0471}" dt="2024-06-05T11:13:36.669" v="38"/>
        <pc:sldMkLst>
          <pc:docMk/>
          <pc:sldMk cId="2338686798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3:26.725" v="34"/>
              <pc2:cmMkLst xmlns:pc2="http://schemas.microsoft.com/office/powerpoint/2019/9/main/command">
                <pc:docMk/>
                <pc:sldMk cId="2338686798" sldId="499"/>
                <pc2:cmMk id="{BA812710-EDB3-4EC0-9134-759C9FE31FAB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3:32.204" v="36"/>
              <pc2:cmMkLst xmlns:pc2="http://schemas.microsoft.com/office/powerpoint/2019/9/main/command">
                <pc:docMk/>
                <pc:sldMk cId="2338686798" sldId="499"/>
                <pc2:cmMk id="{61A6DFA3-FB8F-45CB-B783-A5641708BDF7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3:36.669" v="38"/>
              <pc2:cmMkLst xmlns:pc2="http://schemas.microsoft.com/office/powerpoint/2019/9/main/command">
                <pc:docMk/>
                <pc:sldMk cId="2338686798" sldId="499"/>
                <pc2:cmMk id="{DBC603E4-89BC-41A3-BCEE-A083E8D57855}"/>
              </pc2:cmMkLst>
            </pc226:cmChg>
          </p:ext>
        </pc:extLst>
      </pc:sldChg>
      <pc:sldChg chg="delCm modCm">
        <pc:chgData name="BANGARA, FRED (CDC/GHC/DGHT)" userId="4178cf78-a0c4-499f-b755-359006e51061" providerId="ADAL" clId="{8005C4F8-DA4B-43B7-895B-7B5BEABF0471}" dt="2024-06-05T11:13:02.009" v="32"/>
        <pc:sldMkLst>
          <pc:docMk/>
          <pc:sldMk cId="3783123668" sldId="5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3:02.009" v="32"/>
              <pc2:cmMkLst xmlns:pc2="http://schemas.microsoft.com/office/powerpoint/2019/9/main/command">
                <pc:docMk/>
                <pc:sldMk cId="3783123668" sldId="500"/>
                <pc2:cmMk id="{A762C597-7F17-48E6-8269-D91B0FA497C9}"/>
              </pc2:cmMkLst>
            </pc226:cmChg>
          </p:ext>
        </pc:extLst>
      </pc:sldChg>
      <pc:sldChg chg="delCm modCm">
        <pc:chgData name="BANGARA, FRED (CDC/GHC/DGHT)" userId="4178cf78-a0c4-499f-b755-359006e51061" providerId="ADAL" clId="{8005C4F8-DA4B-43B7-895B-7B5BEABF0471}" dt="2024-06-05T11:11:26.672" v="7"/>
        <pc:sldMkLst>
          <pc:docMk/>
          <pc:sldMk cId="599401404" sldId="5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1:26.672" v="7"/>
              <pc2:cmMkLst xmlns:pc2="http://schemas.microsoft.com/office/powerpoint/2019/9/main/command">
                <pc:docMk/>
                <pc:sldMk cId="599401404" sldId="505"/>
                <pc2:cmMk id="{FC313873-8F2B-4360-8995-9AC9CA807A58}"/>
              </pc2:cmMkLst>
            </pc226:cmChg>
          </p:ext>
        </pc:extLst>
      </pc:sldChg>
      <pc:sldChg chg="modSp mod delCm modCm">
        <pc:chgData name="BANGARA, FRED (CDC/GHC/DGHT)" userId="4178cf78-a0c4-499f-b755-359006e51061" providerId="ADAL" clId="{8005C4F8-DA4B-43B7-895B-7B5BEABF0471}" dt="2024-06-05T11:14:01.538" v="40" actId="113"/>
        <pc:sldMkLst>
          <pc:docMk/>
          <pc:sldMk cId="3568259163" sldId="506"/>
        </pc:sldMkLst>
        <pc:spChg chg="mod">
          <ac:chgData name="BANGARA, FRED (CDC/GHC/DGHT)" userId="4178cf78-a0c4-499f-b755-359006e51061" providerId="ADAL" clId="{8005C4F8-DA4B-43B7-895B-7B5BEABF0471}" dt="2024-06-05T11:14:01.538" v="40" actId="113"/>
          <ac:spMkLst>
            <pc:docMk/>
            <pc:sldMk cId="3568259163" sldId="506"/>
            <ac:spMk id="3" creationId="{91F44F5B-035E-DDDD-C1B5-A45836CC54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0:40.919" v="3"/>
              <pc2:cmMkLst xmlns:pc2="http://schemas.microsoft.com/office/powerpoint/2019/9/main/command">
                <pc:docMk/>
                <pc:sldMk cId="3568259163" sldId="506"/>
                <pc2:cmMk id="{3B451114-0DCA-4159-B168-A0C6E81AFF64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0:36.196" v="1"/>
              <pc2:cmMkLst xmlns:pc2="http://schemas.microsoft.com/office/powerpoint/2019/9/main/command">
                <pc:docMk/>
                <pc:sldMk cId="3568259163" sldId="506"/>
                <pc2:cmMk id="{F077391C-B782-403D-A5AB-B4E670A16EEF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0:44.902" v="5"/>
              <pc2:cmMkLst xmlns:pc2="http://schemas.microsoft.com/office/powerpoint/2019/9/main/command">
                <pc:docMk/>
                <pc:sldMk cId="3568259163" sldId="506"/>
                <pc2:cmMk id="{2C163497-6355-4588-B211-3A5459DB5A32}"/>
              </pc2:cmMkLst>
            </pc226:cmChg>
          </p:ext>
        </pc:extLst>
      </pc:sldChg>
      <pc:sldChg chg="delCm modCm">
        <pc:chgData name="BANGARA, FRED (CDC/GHC/DGHT)" userId="4178cf78-a0c4-499f-b755-359006e51061" providerId="ADAL" clId="{8005C4F8-DA4B-43B7-895B-7B5BEABF0471}" dt="2024-06-05T11:12:02.223" v="14"/>
        <pc:sldMkLst>
          <pc:docMk/>
          <pc:sldMk cId="2038915127" sldId="5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02.223" v="14"/>
              <pc2:cmMkLst xmlns:pc2="http://schemas.microsoft.com/office/powerpoint/2019/9/main/command">
                <pc:docMk/>
                <pc:sldMk cId="2038915127" sldId="509"/>
                <pc2:cmMk id="{EC2F68B2-38EA-47C2-916C-D3B655B2DBA8}"/>
              </pc2:cmMkLst>
            </pc226:cmChg>
          </p:ext>
        </pc:extLst>
      </pc:sldChg>
      <pc:sldChg chg="delCm modCm">
        <pc:chgData name="BANGARA, FRED (CDC/GHC/DGHT)" userId="4178cf78-a0c4-499f-b755-359006e51061" providerId="ADAL" clId="{8005C4F8-DA4B-43B7-895B-7B5BEABF0471}" dt="2024-06-05T11:12:24.938" v="22"/>
        <pc:sldMkLst>
          <pc:docMk/>
          <pc:sldMk cId="70306655" sldId="5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24.938" v="22"/>
              <pc2:cmMkLst xmlns:pc2="http://schemas.microsoft.com/office/powerpoint/2019/9/main/command">
                <pc:docMk/>
                <pc:sldMk cId="70306655" sldId="510"/>
                <pc2:cmMk id="{D3549935-48B6-4F9B-BC4A-610870CB0C22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14.821" v="18"/>
              <pc2:cmMkLst xmlns:pc2="http://schemas.microsoft.com/office/powerpoint/2019/9/main/command">
                <pc:docMk/>
                <pc:sldMk cId="70306655" sldId="510"/>
                <pc2:cmMk id="{3544EE3D-ED0B-41FC-8E13-861C33A54D2D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10.259" v="16"/>
              <pc2:cmMkLst xmlns:pc2="http://schemas.microsoft.com/office/powerpoint/2019/9/main/command">
                <pc:docMk/>
                <pc:sldMk cId="70306655" sldId="510"/>
                <pc2:cmMk id="{FDFC3E7A-A11C-46A7-80D0-76EA94333380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19.380" v="20"/>
              <pc2:cmMkLst xmlns:pc2="http://schemas.microsoft.com/office/powerpoint/2019/9/main/command">
                <pc:docMk/>
                <pc:sldMk cId="70306655" sldId="510"/>
                <pc2:cmMk id="{B5644AC7-5FCC-4F80-BFB9-BE6163BF54C7}"/>
              </pc2:cmMkLst>
            </pc226:cmChg>
          </p:ext>
        </pc:extLst>
      </pc:sldChg>
      <pc:sldChg chg="delCm modCm">
        <pc:chgData name="BANGARA, FRED (CDC/GHC/DGHT)" userId="4178cf78-a0c4-499f-b755-359006e51061" providerId="ADAL" clId="{8005C4F8-DA4B-43B7-895B-7B5BEABF0471}" dt="2024-06-05T11:12:37.622" v="26"/>
        <pc:sldMkLst>
          <pc:docMk/>
          <pc:sldMk cId="1906958543" sldId="5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33.267" v="24"/>
              <pc2:cmMkLst xmlns:pc2="http://schemas.microsoft.com/office/powerpoint/2019/9/main/command">
                <pc:docMk/>
                <pc:sldMk cId="1906958543" sldId="511"/>
                <pc2:cmMk id="{87059C02-BAE4-405F-AD5A-1C690BCA864A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37.622" v="26"/>
              <pc2:cmMkLst xmlns:pc2="http://schemas.microsoft.com/office/powerpoint/2019/9/main/command">
                <pc:docMk/>
                <pc:sldMk cId="1906958543" sldId="511"/>
                <pc2:cmMk id="{80000DCF-62CF-4179-8A5E-2E30A2802893}"/>
              </pc2:cmMkLst>
            </pc226:cmChg>
          </p:ext>
        </pc:extLst>
      </pc:sldChg>
      <pc:sldChg chg="modSp mod delCm modCm">
        <pc:chgData name="BANGARA, FRED (CDC/GHC/DGHT)" userId="4178cf78-a0c4-499f-b755-359006e51061" providerId="ADAL" clId="{8005C4F8-DA4B-43B7-895B-7B5BEABF0471}" dt="2024-06-05T11:11:47.020" v="12" actId="1036"/>
        <pc:sldMkLst>
          <pc:docMk/>
          <pc:sldMk cId="1176946010" sldId="512"/>
        </pc:sldMkLst>
        <pc:spChg chg="mod">
          <ac:chgData name="BANGARA, FRED (CDC/GHC/DGHT)" userId="4178cf78-a0c4-499f-b755-359006e51061" providerId="ADAL" clId="{8005C4F8-DA4B-43B7-895B-7B5BEABF0471}" dt="2024-06-05T11:11:47.020" v="12" actId="1036"/>
          <ac:spMkLst>
            <pc:docMk/>
            <pc:sldMk cId="1176946010" sldId="512"/>
            <ac:spMk id="7" creationId="{06EE36F8-15BF-22B3-3AD6-A7D7B984830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1:39.259" v="9"/>
              <pc2:cmMkLst xmlns:pc2="http://schemas.microsoft.com/office/powerpoint/2019/9/main/command">
                <pc:docMk/>
                <pc:sldMk cId="1176946010" sldId="512"/>
                <pc2:cmMk id="{E055C971-3226-4894-8CBC-AC38420A0897}"/>
              </pc2:cmMkLst>
            </pc226:cmChg>
          </p:ext>
        </pc:extLst>
      </pc:sldChg>
      <pc:sldChg chg="delCm modCm">
        <pc:chgData name="BANGARA, FRED (CDC/GHC/DGHT)" userId="4178cf78-a0c4-499f-b755-359006e51061" providerId="ADAL" clId="{8005C4F8-DA4B-43B7-895B-7B5BEABF0471}" dt="2024-06-05T11:12:51.958" v="30"/>
        <pc:sldMkLst>
          <pc:docMk/>
          <pc:sldMk cId="604320476" sldId="5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47.850" v="28"/>
              <pc2:cmMkLst xmlns:pc2="http://schemas.microsoft.com/office/powerpoint/2019/9/main/command">
                <pc:docMk/>
                <pc:sldMk cId="604320476" sldId="513"/>
                <pc2:cmMk id="{F21FAD16-FEF5-4A05-8648-BCAC61828D13}"/>
              </pc2:cmMkLst>
            </pc226:cmChg>
            <pc226:cmChg xmlns:pc226="http://schemas.microsoft.com/office/powerpoint/2022/06/main/command" chg="del mod">
              <pc226:chgData name="BANGARA, FRED (CDC/GHC/DGHT)" userId="4178cf78-a0c4-499f-b755-359006e51061" providerId="ADAL" clId="{8005C4F8-DA4B-43B7-895B-7B5BEABF0471}" dt="2024-06-05T11:12:51.958" v="30"/>
              <pc2:cmMkLst xmlns:pc2="http://schemas.microsoft.com/office/powerpoint/2019/9/main/command">
                <pc:docMk/>
                <pc:sldMk cId="604320476" sldId="513"/>
                <pc2:cmMk id="{21C70F46-D16B-4FD3-BBC6-5AA78A22A376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MB\Desktop\Mwalilino%20Backups\docs\P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RT_audits!$B$1</c:f>
              <c:strCache>
                <c:ptCount val="1"/>
                <c:pt idx="0">
                  <c:v>Baseline audit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RT_audits!$A$2:$A$6</c:f>
              <c:strCache>
                <c:ptCount val="5"/>
                <c:pt idx="0">
                  <c:v>Level 0</c:v>
                </c:pt>
                <c:pt idx="1">
                  <c:v>Level 1</c:v>
                </c:pt>
                <c:pt idx="2">
                  <c:v>Level 2</c:v>
                </c:pt>
                <c:pt idx="3">
                  <c:v>Level 3</c:v>
                </c:pt>
                <c:pt idx="4">
                  <c:v>Level 4</c:v>
                </c:pt>
              </c:strCache>
            </c:strRef>
          </c:cat>
          <c:val>
            <c:numRef>
              <c:f>RT_audits!$B$2:$B$6</c:f>
              <c:numCache>
                <c:formatCode>General</c:formatCode>
                <c:ptCount val="5"/>
                <c:pt idx="0">
                  <c:v>3</c:v>
                </c:pt>
                <c:pt idx="1">
                  <c:v>36</c:v>
                </c:pt>
                <c:pt idx="2">
                  <c:v>280</c:v>
                </c:pt>
                <c:pt idx="3">
                  <c:v>277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B-46D9-B755-5A629F4DF19B}"/>
            </c:ext>
          </c:extLst>
        </c:ser>
        <c:ser>
          <c:idx val="1"/>
          <c:order val="1"/>
          <c:tx>
            <c:strRef>
              <c:f>RT_audits!$C$1</c:f>
              <c:strCache>
                <c:ptCount val="1"/>
                <c:pt idx="0">
                  <c:v>Follow Up audit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RT_audits!$A$2:$A$6</c:f>
              <c:strCache>
                <c:ptCount val="5"/>
                <c:pt idx="0">
                  <c:v>Level 0</c:v>
                </c:pt>
                <c:pt idx="1">
                  <c:v>Level 1</c:v>
                </c:pt>
                <c:pt idx="2">
                  <c:v>Level 2</c:v>
                </c:pt>
                <c:pt idx="3">
                  <c:v>Level 3</c:v>
                </c:pt>
                <c:pt idx="4">
                  <c:v>Level 4</c:v>
                </c:pt>
              </c:strCache>
            </c:strRef>
          </c:cat>
          <c:val>
            <c:numRef>
              <c:f>RT_audits!$C$2:$C$6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35</c:v>
                </c:pt>
                <c:pt idx="3">
                  <c:v>95</c:v>
                </c:pt>
                <c:pt idx="4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B-46D9-B755-5A629F4DF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58701776"/>
        <c:axId val="1558703024"/>
      </c:barChart>
      <c:catAx>
        <c:axId val="155870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8703024"/>
        <c:crosses val="autoZero"/>
        <c:auto val="1"/>
        <c:lblAlgn val="ctr"/>
        <c:lblOffset val="100"/>
        <c:noMultiLvlLbl val="0"/>
      </c:catAx>
      <c:valAx>
        <c:axId val="1558703024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testing sites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870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9ECC8-7FD4-2746-92AA-E4ECE87699B5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325CB-F7F3-2040-9FD5-E64EB1F842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25CB-F7F3-2040-9FD5-E64EB1F84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5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079B510B-8C51-494D-B6C8-1EB902FD8CEA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fld id="{0B1CB578-2CDB-7A4D-94E8-02D0B77101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510B-8C51-494D-B6C8-1EB902FD8CEA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CB578-2CDB-7A4D-94E8-02D0B7710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33846"/>
            <a:ext cx="11995354" cy="2494935"/>
          </a:xfrm>
        </p:spPr>
        <p:txBody>
          <a:bodyPr>
            <a:no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Good practices on collection, management, and use of site monitoring data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65469" y="4916129"/>
            <a:ext cx="11897033" cy="530942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David Mwalilino, Godfrey </a:t>
            </a:r>
            <a:r>
              <a:rPr lang="en-US" altLang="en-US" sz="3000" dirty="0" err="1">
                <a:latin typeface="Gill Sans MT" panose="020B0502020104020203" pitchFamily="34" charset="0"/>
                <a:cs typeface="Arial" panose="020B0604020202020204" pitchFamily="34" charset="0"/>
              </a:rPr>
              <a:t>Mwankenja</a:t>
            </a:r>
            <a:r>
              <a:rPr lang="en-US" alt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, Tobias Masina, Fred Fredrick Bangara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ubtitle 16">
            <a:extLst>
              <a:ext uri="{FF2B5EF4-FFF2-40B4-BE49-F238E27FC236}">
                <a16:creationId xmlns:a16="http://schemas.microsoft.com/office/drawing/2014/main" id="{018AD7D5-77D2-26E8-6A6B-C67C6A1053BC}"/>
              </a:ext>
            </a:extLst>
          </p:cNvPr>
          <p:cNvSpPr txBox="1">
            <a:spLocks/>
          </p:cNvSpPr>
          <p:nvPr/>
        </p:nvSpPr>
        <p:spPr>
          <a:xfrm>
            <a:off x="1644445" y="4192259"/>
            <a:ext cx="6858000" cy="136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altLang="en-US" sz="2200" i="1">
                <a:latin typeface="Gill Sans MT" panose="020B0502020104020203" pitchFamily="34" charset="0"/>
                <a:cs typeface="Arial" panose="020B0604020202020204" pitchFamily="34" charset="0"/>
              </a:rPr>
            </a:br>
            <a:endParaRPr lang="en-US" sz="2200" dirty="0"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F59A0-78B3-3D74-0DCC-6281D5C1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258-3657-F36B-0816-98CDFE5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0919791" cy="760667"/>
          </a:xfrm>
        </p:spPr>
        <p:txBody>
          <a:bodyPr>
            <a:noAutofit/>
          </a:bodyPr>
          <a:lstStyle/>
          <a:p>
            <a:r>
              <a:rPr lang="en-US" b="1" dirty="0"/>
              <a:t>Quality of testing data site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F3EF-EDA9-731F-E454-A598049E5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209368"/>
            <a:ext cx="11033497" cy="43953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Manages and monitors data for post market surveillance on 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Quality control testing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Testing results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Test kit information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Invalid results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Concordance/discordance rate</a:t>
            </a:r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3C6E5D64-7506-1E6A-A98D-2E5B53A6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930" y="2104103"/>
            <a:ext cx="5787019" cy="3244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169B49-B0AA-FC5C-04B1-4C459329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1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258-3657-F36B-0816-98CDFE5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8" y="241307"/>
            <a:ext cx="112171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PT result submission &amp; report data site management</a:t>
            </a:r>
          </a:p>
        </p:txBody>
      </p:sp>
      <p:pic>
        <p:nvPicPr>
          <p:cNvPr id="8" name="Content Placeholder 7" descr="A paper with a grid&#10;&#10;Description automatically generated">
            <a:extLst>
              <a:ext uri="{FF2B5EF4-FFF2-40B4-BE49-F238E27FC236}">
                <a16:creationId xmlns:a16="http://schemas.microsoft.com/office/drawing/2014/main" id="{B7D7977C-B702-D097-B955-83733D41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18" b="14082"/>
          <a:stretch/>
        </p:blipFill>
        <p:spPr>
          <a:xfrm rot="16200000">
            <a:off x="7621077" y="2021912"/>
            <a:ext cx="2583733" cy="5397907"/>
          </a:xfrm>
        </p:spPr>
      </p:pic>
      <p:pic>
        <p:nvPicPr>
          <p:cNvPr id="10" name="Picture 9" descr="A paper with a chart&#10;&#10;Description automatically generated with medium confidence">
            <a:extLst>
              <a:ext uri="{FF2B5EF4-FFF2-40B4-BE49-F238E27FC236}">
                <a16:creationId xmlns:a16="http://schemas.microsoft.com/office/drawing/2014/main" id="{3C07BEAA-6070-365D-179A-1300F8DE2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85867" y="273710"/>
            <a:ext cx="2352028" cy="5226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0F4978-7971-23F6-CE7F-7ACC2E115CEF}"/>
              </a:ext>
            </a:extLst>
          </p:cNvPr>
          <p:cNvSpPr txBox="1"/>
          <p:nvPr/>
        </p:nvSpPr>
        <p:spPr>
          <a:xfrm>
            <a:off x="5757673" y="1724433"/>
            <a:ext cx="5031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PT report review guide is a standard tool for identification of possible problems in PT failure for corrective 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Tracks Testers satisfactory and successful performance in PT surveys at a 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9B4B0-9C5F-07F6-1540-47CFEA1DE2CA}"/>
              </a:ext>
            </a:extLst>
          </p:cNvPr>
          <p:cNvSpPr txBox="1"/>
          <p:nvPr/>
        </p:nvSpPr>
        <p:spPr>
          <a:xfrm>
            <a:off x="481781" y="4293901"/>
            <a:ext cx="5583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PT result cross checking guide is a standard tool that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Tracks testers participation of testers at a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Prevents clerical errors and ensures conformity to PT provider’s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Improves site pass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CA841-2E97-F421-7520-73559272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652" y="5607106"/>
            <a:ext cx="1371600" cy="1084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B6ADA1-50FA-2173-1E26-4B407D27008A}"/>
              </a:ext>
            </a:extLst>
          </p:cNvPr>
          <p:cNvSpPr/>
          <p:nvPr/>
        </p:nvSpPr>
        <p:spPr>
          <a:xfrm>
            <a:off x="2054942" y="2756450"/>
            <a:ext cx="3168019" cy="347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masis MT Pro Medium" panose="02040604050005020304" pitchFamily="18" charset="0"/>
              </a:rPr>
              <a:t>PT result review guide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EB55D-CE77-3580-7714-7DC584B1A005}"/>
              </a:ext>
            </a:extLst>
          </p:cNvPr>
          <p:cNvSpPr/>
          <p:nvPr/>
        </p:nvSpPr>
        <p:spPr>
          <a:xfrm>
            <a:off x="8273502" y="4830062"/>
            <a:ext cx="2812026" cy="405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PT report review guide</a:t>
            </a:r>
          </a:p>
        </p:txBody>
      </p:sp>
    </p:spTree>
    <p:extLst>
      <p:ext uri="{BB962C8B-B14F-4D97-AF65-F5344CB8AC3E}">
        <p14:creationId xmlns:p14="http://schemas.microsoft.com/office/powerpoint/2010/main" val="7030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258-3657-F36B-0816-98CDFE5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4" y="442453"/>
            <a:ext cx="10783453" cy="988387"/>
          </a:xfrm>
        </p:spPr>
        <p:txBody>
          <a:bodyPr>
            <a:normAutofit/>
          </a:bodyPr>
          <a:lstStyle/>
          <a:p>
            <a:r>
              <a:rPr lang="en-US" sz="4800" b="1" dirty="0"/>
              <a:t>Site Supervision data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F4978-7971-23F6-CE7F-7ACC2E115CEF}"/>
              </a:ext>
            </a:extLst>
          </p:cNvPr>
          <p:cNvSpPr txBox="1"/>
          <p:nvPr/>
        </p:nvSpPr>
        <p:spPr>
          <a:xfrm>
            <a:off x="6460435" y="1779412"/>
            <a:ext cx="5434758" cy="279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Tracks number of site supervisions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Tracks implementation of corrective action by site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Effectiveness of supervision, onsite feedback and training </a:t>
            </a:r>
          </a:p>
        </p:txBody>
      </p:sp>
      <p:pic>
        <p:nvPicPr>
          <p:cNvPr id="4" name="Picture 3" descr="A white paper with black lines&#10;&#10;Description automatically generated">
            <a:extLst>
              <a:ext uri="{FF2B5EF4-FFF2-40B4-BE49-F238E27FC236}">
                <a16:creationId xmlns:a16="http://schemas.microsoft.com/office/drawing/2014/main" id="{895D1764-54BB-54FC-2ED0-E13556D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78171" y="718192"/>
            <a:ext cx="3579169" cy="5701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1C19E-0703-32C8-7639-30BE0370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489" y="6053633"/>
            <a:ext cx="1371600" cy="6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519C-FE79-4975-78C7-105AE4BB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365127"/>
            <a:ext cx="10773991" cy="1006473"/>
          </a:xfrm>
        </p:spPr>
        <p:txBody>
          <a:bodyPr>
            <a:noAutofit/>
          </a:bodyPr>
          <a:lstStyle/>
          <a:p>
            <a:br>
              <a:rPr lang="en-US" b="1" dirty="0"/>
            </a:br>
            <a:r>
              <a:rPr lang="en-US" b="1" dirty="0"/>
              <a:t>HIV RT </a:t>
            </a:r>
            <a:r>
              <a:rPr lang="en-US" b="1" dirty="0" err="1"/>
              <a:t>ePT</a:t>
            </a:r>
            <a:r>
              <a:rPr lang="en-US" b="1" dirty="0"/>
              <a:t> data site data management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white grid with black text&#10;&#10;Description automatically generated">
            <a:extLst>
              <a:ext uri="{FF2B5EF4-FFF2-40B4-BE49-F238E27FC236}">
                <a16:creationId xmlns:a16="http://schemas.microsoft.com/office/drawing/2014/main" id="{D3466D65-2C56-E23F-78AB-B1D12934A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755" y="1690689"/>
            <a:ext cx="7020232" cy="37830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F22AD-57A2-E749-E0D0-22F991701870}"/>
              </a:ext>
            </a:extLst>
          </p:cNvPr>
          <p:cNvSpPr txBox="1"/>
          <p:nvPr/>
        </p:nvSpPr>
        <p:spPr>
          <a:xfrm>
            <a:off x="8249264" y="1720840"/>
            <a:ext cx="3529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" panose="020B0502020104020203" pitchFamily="34" charset="0"/>
              </a:rPr>
              <a:t>Support management  of Serology PT survey</a:t>
            </a:r>
          </a:p>
          <a:p>
            <a:endParaRPr lang="en-US" b="1" dirty="0">
              <a:latin typeface="Gill Sans MT" panose="020B05020201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" panose="020B0502020104020203" pitchFamily="34" charset="0"/>
              </a:rPr>
              <a:t>Monitors site participation and pass rate.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Gill Sans MT" panose="020B05020201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" panose="020B0502020104020203" pitchFamily="34" charset="0"/>
              </a:rPr>
              <a:t>Identifies participant gaps for corrective actions.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Gill Sans MT" panose="020B05020201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" panose="020B0502020104020203" pitchFamily="34" charset="0"/>
              </a:rPr>
              <a:t>Manage testers database and improves PT survey participation and pass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631F4-BDFF-3743-A02C-F8601125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AF1D-A6B7-8724-1900-01648319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6" y="170446"/>
            <a:ext cx="10468897" cy="1356394"/>
          </a:xfrm>
        </p:spPr>
        <p:txBody>
          <a:bodyPr>
            <a:normAutofit/>
          </a:bodyPr>
          <a:lstStyle/>
          <a:p>
            <a:r>
              <a:rPr lang="en-US" sz="6600" b="1" dirty="0"/>
              <a:t>Scan form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617C-D161-0E15-BC12-82B24AD5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81316"/>
            <a:ext cx="10459063" cy="432804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/>
              <a:t>Supports site reporting of data 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User scans registry with scan phone application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Provides near real time data for decision making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Efficient and effective for data quality</a:t>
            </a:r>
          </a:p>
        </p:txBody>
      </p:sp>
      <p:pic>
        <p:nvPicPr>
          <p:cNvPr id="5" name="Google Shape;371;p64">
            <a:extLst>
              <a:ext uri="{FF2B5EF4-FFF2-40B4-BE49-F238E27FC236}">
                <a16:creationId xmlns:a16="http://schemas.microsoft.com/office/drawing/2014/main" id="{3EDC6791-AD35-07C3-3854-B16BCBCD89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866"/>
          <a:stretch/>
        </p:blipFill>
        <p:spPr>
          <a:xfrm>
            <a:off x="8131278" y="1519922"/>
            <a:ext cx="3910780" cy="42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CFBCC1-435F-5B26-F972-A167FEB7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D770-3CAA-9A72-25D4-EC5F048A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458"/>
            <a:ext cx="10515600" cy="1307232"/>
          </a:xfrm>
        </p:spPr>
        <p:txBody>
          <a:bodyPr/>
          <a:lstStyle/>
          <a:p>
            <a:pPr algn="ctr"/>
            <a:r>
              <a:rPr lang="en-US" b="1" dirty="0"/>
              <a:t>Data use to inform the program- SPI-RRT Poor performance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FE047-920B-33F0-AF10-A28208F064B3}"/>
              </a:ext>
            </a:extLst>
          </p:cNvPr>
          <p:cNvSpPr txBox="1"/>
          <p:nvPr/>
        </p:nvSpPr>
        <p:spPr>
          <a:xfrm>
            <a:off x="7914968" y="1877503"/>
            <a:ext cx="4031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The frequency is used to prioritize the implementation of problem based on the 80/20 rule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Provide more insights to the problem and assessment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Efficient and effective approach</a:t>
            </a:r>
          </a:p>
        </p:txBody>
      </p:sp>
      <p:pic>
        <p:nvPicPr>
          <p:cNvPr id="7" name="Content Placeholder 6" descr="A graph with a red dotted line&#10;&#10;Description automatically generated">
            <a:extLst>
              <a:ext uri="{FF2B5EF4-FFF2-40B4-BE49-F238E27FC236}">
                <a16:creationId xmlns:a16="http://schemas.microsoft.com/office/drawing/2014/main" id="{9A429607-E071-CA13-233C-5E213BC3D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7502"/>
            <a:ext cx="6752303" cy="41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9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D770-3CAA-9A72-25D4-EC5F048A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" y="353961"/>
            <a:ext cx="10547555" cy="1336729"/>
          </a:xfrm>
        </p:spPr>
        <p:txBody>
          <a:bodyPr/>
          <a:lstStyle/>
          <a:p>
            <a:pPr algn="ctr"/>
            <a:r>
              <a:rPr lang="en-US" b="1" dirty="0"/>
              <a:t>Data use in gap identification- SPI-RRT Level of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FE047-920B-33F0-AF10-A28208F064B3}"/>
              </a:ext>
            </a:extLst>
          </p:cNvPr>
          <p:cNvSpPr txBox="1"/>
          <p:nvPr/>
        </p:nvSpPr>
        <p:spPr>
          <a:xfrm>
            <a:off x="7834348" y="2231464"/>
            <a:ext cx="421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Review of progress of performance provides understanding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Poor performing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Effectiveness of corrective actions/mentorship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Challenges in assessment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6C88CD-2C2B-582F-CC6C-0B70E67E9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45" y="1828800"/>
            <a:ext cx="6878161" cy="4065744"/>
          </a:xfrm>
        </p:spPr>
      </p:pic>
    </p:spTree>
    <p:extLst>
      <p:ext uri="{BB962C8B-B14F-4D97-AF65-F5344CB8AC3E}">
        <p14:creationId xmlns:p14="http://schemas.microsoft.com/office/powerpoint/2010/main" val="342505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677F-7957-55A1-7494-E67FD46D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/>
              <a:t>Example of SPI-RRT assessment gap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F55E6-93F6-201A-2796-676F9A2A9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464" y="1907458"/>
            <a:ext cx="8780207" cy="3898414"/>
          </a:xfrm>
        </p:spPr>
      </p:pic>
    </p:spTree>
    <p:extLst>
      <p:ext uri="{BB962C8B-B14F-4D97-AF65-F5344CB8AC3E}">
        <p14:creationId xmlns:p14="http://schemas.microsoft.com/office/powerpoint/2010/main" val="164648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90D8-FDC1-A622-AC81-C2508BFE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masis MT Pro Medium" panose="02040604050005020304" pitchFamily="18" charset="0"/>
              </a:rPr>
              <a:t>Data use to inform program progress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664075"/>
              </p:ext>
            </p:extLst>
          </p:nvPr>
        </p:nvGraphicFramePr>
        <p:xfrm>
          <a:off x="838200" y="2140257"/>
          <a:ext cx="7649817" cy="353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279A439-4DF3-B4E4-F8CB-E5B0B0BE0939}"/>
              </a:ext>
            </a:extLst>
          </p:cNvPr>
          <p:cNvSpPr txBox="1"/>
          <p:nvPr/>
        </p:nvSpPr>
        <p:spPr>
          <a:xfrm>
            <a:off x="8694494" y="2159463"/>
            <a:ext cx="31997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Comparison of baseline and follow up audits data with a right shift on level of performance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Reduction in the frequency of problems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5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90D8-FDC1-A622-AC81-C2508BFE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6428"/>
            <a:ext cx="10547555" cy="1307232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Data use to inform program progress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9A439-4DF3-B4E4-F8CB-E5B0B0BE0939}"/>
              </a:ext>
            </a:extLst>
          </p:cNvPr>
          <p:cNvSpPr txBox="1"/>
          <p:nvPr/>
        </p:nvSpPr>
        <p:spPr>
          <a:xfrm>
            <a:off x="8645510" y="1690690"/>
            <a:ext cx="3042238" cy="168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Comparison of site performance in all audits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B7262F-65BD-FB36-A5C5-2690CEC65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69" y="1710355"/>
            <a:ext cx="7807325" cy="3633650"/>
          </a:xfrm>
        </p:spPr>
      </p:pic>
    </p:spTree>
    <p:extLst>
      <p:ext uri="{BB962C8B-B14F-4D97-AF65-F5344CB8AC3E}">
        <p14:creationId xmlns:p14="http://schemas.microsoft.com/office/powerpoint/2010/main" val="420999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52ED-0C94-00C2-9F47-552EDC03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373626"/>
            <a:ext cx="10518058" cy="1317064"/>
          </a:xfrm>
        </p:spPr>
        <p:txBody>
          <a:bodyPr>
            <a:normAutofit/>
          </a:bodyPr>
          <a:lstStyle/>
          <a:p>
            <a:r>
              <a:rPr lang="en-US" sz="88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94F5-F3D8-4C8A-3D75-84FD20DA5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0" y="1671484"/>
            <a:ext cx="10527890" cy="450547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Data collection and management tools</a:t>
            </a:r>
          </a:p>
          <a:p>
            <a:pPr lvl="1"/>
            <a:r>
              <a:rPr lang="en-US" b="1" dirty="0"/>
              <a:t>Summary of Data collection tools</a:t>
            </a:r>
          </a:p>
          <a:p>
            <a:pPr lvl="1"/>
            <a:r>
              <a:rPr lang="en-US" b="1" dirty="0"/>
              <a:t>SPI-RRT dashboard</a:t>
            </a:r>
          </a:p>
          <a:p>
            <a:pPr lvl="1"/>
            <a:r>
              <a:rPr lang="en-US" b="1" dirty="0"/>
              <a:t>Corrective action &amp; standardization register</a:t>
            </a:r>
          </a:p>
          <a:p>
            <a:pPr lvl="1"/>
            <a:r>
              <a:rPr lang="en-US" b="1" dirty="0"/>
              <a:t>Sustenance register</a:t>
            </a:r>
          </a:p>
          <a:p>
            <a:pPr lvl="1"/>
            <a:r>
              <a:rPr lang="en-US" b="1" dirty="0"/>
              <a:t>Task management register</a:t>
            </a:r>
          </a:p>
          <a:p>
            <a:pPr lvl="1"/>
            <a:r>
              <a:rPr lang="en-US" b="1" dirty="0"/>
              <a:t>Quality control, proficiency testing register</a:t>
            </a:r>
          </a:p>
          <a:p>
            <a:pPr lvl="1"/>
            <a:r>
              <a:rPr lang="en-US" b="1" dirty="0" err="1"/>
              <a:t>ePT</a:t>
            </a:r>
            <a:endParaRPr lang="en-US" b="1" dirty="0"/>
          </a:p>
          <a:p>
            <a:pPr lvl="1"/>
            <a:r>
              <a:rPr lang="en-US" b="1" dirty="0"/>
              <a:t>Scan form</a:t>
            </a:r>
          </a:p>
          <a:p>
            <a:r>
              <a:rPr lang="en-US" sz="2400" b="1" dirty="0"/>
              <a:t>Data use for gap identification and improvement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Lesson learnt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655C6-0FEC-0289-87C7-90FFEFF2E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742039"/>
            <a:ext cx="1221550" cy="8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03B2-AFBB-76F3-70C8-53B2816E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1" y="314632"/>
            <a:ext cx="10567219" cy="957578"/>
          </a:xfrm>
        </p:spPr>
        <p:txBody>
          <a:bodyPr>
            <a:normAutofit/>
          </a:bodyPr>
          <a:lstStyle/>
          <a:p>
            <a:r>
              <a:rPr lang="en-US" sz="6000" b="1" dirty="0"/>
              <a:t>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C134-E435-8E37-0AA1-3822AED2B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632155"/>
            <a:ext cx="10813027" cy="38542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Use of data at all levels informed decisions for planning and quality improvements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introduction of registry provides evidence of the work done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Use of technology such as ODK, scan form provides an efficient and effective data collection and use that shall be rolled out on various tools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Utilization of disaggregated regional and district data is effective and efficient for site and district capacity building on data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AD0BA-A930-E218-3976-2206B8A7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567458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86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57967-98C6-ADF5-8F40-268930EAF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160" r="21487"/>
          <a:stretch/>
        </p:blipFill>
        <p:spPr>
          <a:xfrm>
            <a:off x="2117035" y="775251"/>
            <a:ext cx="7832035" cy="4721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0CB7-DAF5-B585-2E2B-9BE74AB1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51" y="265473"/>
            <a:ext cx="10518058" cy="938339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Summary of data collection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6BC4E1-ED0B-EF37-60D2-BF48AA363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513489"/>
              </p:ext>
            </p:extLst>
          </p:nvPr>
        </p:nvGraphicFramePr>
        <p:xfrm>
          <a:off x="373626" y="1203812"/>
          <a:ext cx="11198942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00779">
                  <a:extLst>
                    <a:ext uri="{9D8B030D-6E8A-4147-A177-3AD203B41FA5}">
                      <a16:colId xmlns:a16="http://schemas.microsoft.com/office/drawing/2014/main" val="2125038916"/>
                    </a:ext>
                  </a:extLst>
                </a:gridCol>
                <a:gridCol w="5598163">
                  <a:extLst>
                    <a:ext uri="{9D8B030D-6E8A-4147-A177-3AD203B41FA5}">
                      <a16:colId xmlns:a16="http://schemas.microsoft.com/office/drawing/2014/main" val="270160024"/>
                    </a:ext>
                  </a:extLst>
                </a:gridCol>
              </a:tblGrid>
              <a:tr h="639373"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Scope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latin typeface="Gill Sans MT" panose="020B0502020104020203" pitchFamily="34" charset="0"/>
                          <a:cs typeface="Times New Roman" panose="02020603050405020304" pitchFamily="18" charset="0"/>
                        </a:rPr>
                        <a:t>Tool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11326"/>
                  </a:ext>
                </a:extLst>
              </a:tr>
              <a:tr h="639373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SPI-RRT audits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Open Data Kit (ODK) SPI-RRT checklist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SPI-RRT dashboard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87222"/>
                  </a:ext>
                </a:extLst>
              </a:tr>
              <a:tr h="91339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HIV RT CQI mentorship/corrective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ODK Mentorship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 Corrective and Standardization register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Task management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336995"/>
                  </a:ext>
                </a:extLst>
              </a:tr>
              <a:tr h="91339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HIV RT Quality control testing, PT result submission, PT report review and Supervision feedback/training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ODK Quality indicators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Proficiency testing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Onsite supervisory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885890"/>
                  </a:ext>
                </a:extLst>
              </a:tr>
              <a:tr h="365356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Quality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Sustenance register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990567"/>
                  </a:ext>
                </a:extLst>
              </a:tr>
              <a:tr h="639373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HIV RT PT surveys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Excel database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 err="1">
                          <a:latin typeface="Gill Sans MT" panose="020B0502020104020203" pitchFamily="34" charset="0"/>
                        </a:rPr>
                        <a:t>ePT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50019"/>
                  </a:ext>
                </a:extLst>
              </a:tr>
              <a:tr h="91339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Testing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HTS standard register,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Daily activity register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>
                          <a:latin typeface="Gill Sans MT" panose="020B0502020104020203" pitchFamily="34" charset="0"/>
                        </a:rPr>
                        <a:t>scan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2378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E7CBDC9-6EDC-CB11-7C37-DC9F04860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319" y="5993297"/>
            <a:ext cx="950042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A384-7D33-F5CE-DF46-ECA56AE1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266366"/>
            <a:ext cx="11572568" cy="662782"/>
          </a:xfrm>
        </p:spPr>
        <p:txBody>
          <a:bodyPr>
            <a:noAutofit/>
          </a:bodyPr>
          <a:lstStyle/>
          <a:p>
            <a:r>
              <a:rPr lang="en-US" b="1" dirty="0"/>
              <a:t>Open Data Kit (ODK) data collection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4F5B-035E-DDDD-C1B5-A45836CC5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1" y="1082747"/>
            <a:ext cx="6961239" cy="46925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masis MT Pro Medium" panose="02040604050005020304" pitchFamily="18" charset="0"/>
              </a:rPr>
              <a:t>The following tools are used with ODK app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SPI-RRT checklist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SPI-POCT Checklist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HIV  VL, EID, CD4, Tb, HPV, Covid 19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Mentorship tool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Continuous Professional Development (CPD)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Site progress toward certification and re-certification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Invalid &amp; concordance rates, post market surveillance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PT participation and pass rate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Tracking of discordant testing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Progress on corrective actions- implementation, standardization &amp; sustenance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masis MT Pro Medium" panose="02040604050005020304" pitchFamily="18" charset="0"/>
              </a:rPr>
              <a:t>Quality of testing – monthly reporting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testing, invalid, false positive and negative QCs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Concordance rate,  invalid rate &amp; total positive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AC7F6-395A-6BAC-3227-90925BA1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37" y="5542128"/>
            <a:ext cx="1371600" cy="1084445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11CD4A3-5BAB-FD6C-0296-B68E476B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23" y="1036390"/>
            <a:ext cx="4247535" cy="48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714C-62D0-B55D-1543-35C0CD3C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365127"/>
            <a:ext cx="11582400" cy="1173218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SPI-RRT checklist – dashboard data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EC8CA-062E-64F9-57AB-FE297F9A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388" y="2304116"/>
            <a:ext cx="4587497" cy="20319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8168A-3B57-63B4-410A-10E03BC531C0}"/>
              </a:ext>
            </a:extLst>
          </p:cNvPr>
          <p:cNvSpPr txBox="1"/>
          <p:nvPr/>
        </p:nvSpPr>
        <p:spPr>
          <a:xfrm>
            <a:off x="7723774" y="1659213"/>
            <a:ext cx="4379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With CDC ILB support, enhanced data collection through drop down list on regions/provinces; districts and testing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Improved accuracy of naming of testing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Data quality esp. number of testing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Tracking of testing point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Efficiency in data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EB905-E974-5F6E-15FF-24FEFBD0D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DC32243F-E9C6-99DC-2214-15F283C42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87" y="1938775"/>
            <a:ext cx="2150912" cy="32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4154-4EE0-649D-004C-225FEB21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09" y="304801"/>
            <a:ext cx="11769213" cy="54002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Corrective actions data site management </a:t>
            </a:r>
          </a:p>
        </p:txBody>
      </p:sp>
      <p:pic>
        <p:nvPicPr>
          <p:cNvPr id="5" name="Content Placeholder 4" descr="A piece of paper with a grid&#10;&#10;Description automatically generated">
            <a:extLst>
              <a:ext uri="{FF2B5EF4-FFF2-40B4-BE49-F238E27FC236}">
                <a16:creationId xmlns:a16="http://schemas.microsoft.com/office/drawing/2014/main" id="{94D61E57-6DF2-2F4F-143E-65E174289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389064" y="-336507"/>
            <a:ext cx="2438746" cy="4975125"/>
          </a:xfrm>
        </p:spPr>
      </p:pic>
      <p:pic>
        <p:nvPicPr>
          <p:cNvPr id="7" name="Picture 6" descr="A white box with a grid on it&#10;&#10;Description automatically generated">
            <a:extLst>
              <a:ext uri="{FF2B5EF4-FFF2-40B4-BE49-F238E27FC236}">
                <a16:creationId xmlns:a16="http://schemas.microsoft.com/office/drawing/2014/main" id="{AA5FDD7D-E5DA-762E-6910-10E449F2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403519" y="-474155"/>
            <a:ext cx="2438746" cy="5250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FC7451-CA55-7550-1B6F-32A2C1D9CB00}"/>
              </a:ext>
            </a:extLst>
          </p:cNvPr>
          <p:cNvSpPr txBox="1"/>
          <p:nvPr/>
        </p:nvSpPr>
        <p:spPr>
          <a:xfrm>
            <a:off x="580103" y="3370429"/>
            <a:ext cx="114054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 Developed register to manages the continuous quality improvement (CQI)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Corrective action section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Gill Sans MT" panose="020B0502020104020203" pitchFamily="34" charset="0"/>
              </a:rPr>
              <a:t>Documents gap, corrective action, indicator, baseline, target, progress performance, and outcome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Standardization section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Gill Sans MT" panose="020B0502020104020203" pitchFamily="34" charset="0"/>
              </a:rPr>
              <a:t>Documents activity, indicator, progress performance &amp; outcome for standardization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A hands-on training tool for testers on implementation of corrective 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45DD8-E53A-D5A6-5145-713C8D24D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880" y="6042991"/>
            <a:ext cx="1371600" cy="8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0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0BBF-129D-F044-D124-3419A61D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365128"/>
            <a:ext cx="12032973" cy="1139208"/>
          </a:xfrm>
        </p:spPr>
        <p:txBody>
          <a:bodyPr>
            <a:noAutofit/>
          </a:bodyPr>
          <a:lstStyle/>
          <a:p>
            <a:r>
              <a:rPr lang="en-US" sz="4000" b="1" dirty="0"/>
              <a:t>Quality indicators – site monitoring &amp; supervision</a:t>
            </a:r>
          </a:p>
        </p:txBody>
      </p:sp>
      <p:pic>
        <p:nvPicPr>
          <p:cNvPr id="6" name="Content Placeholder 5" descr="A graph paper with writing on it&#10;&#10;Description automatically generated">
            <a:extLst>
              <a:ext uri="{FF2B5EF4-FFF2-40B4-BE49-F238E27FC236}">
                <a16:creationId xmlns:a16="http://schemas.microsoft.com/office/drawing/2014/main" id="{2A41EC99-6E69-53EA-E2E7-A57CD17CB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314154" y="458082"/>
            <a:ext cx="3866761" cy="63713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E36F8-15BF-22B3-3AD6-A7D7B984830C}"/>
              </a:ext>
            </a:extLst>
          </p:cNvPr>
          <p:cNvSpPr txBox="1"/>
          <p:nvPr/>
        </p:nvSpPr>
        <p:spPr>
          <a:xfrm>
            <a:off x="7610168" y="1874430"/>
            <a:ext cx="41876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Developed a register to monitors monthly performance of facility on selected national and facility indicators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Sustains achieved standard through site monitoring and supervisions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Builds facility capacity and ownership on use of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Mentorship/supportive supervision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0972A-656E-79A8-781A-CB31A458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BE96-C53F-6337-658E-B326A77E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979"/>
            <a:ext cx="10515601" cy="909517"/>
          </a:xfrm>
        </p:spPr>
        <p:txBody>
          <a:bodyPr>
            <a:normAutofit/>
          </a:bodyPr>
          <a:lstStyle/>
          <a:p>
            <a:r>
              <a:rPr lang="en-US" sz="4000" b="1" dirty="0"/>
              <a:t>Task management data site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820E4-B782-F1E7-F636-43D60A8A0470}"/>
              </a:ext>
            </a:extLst>
          </p:cNvPr>
          <p:cNvSpPr txBox="1"/>
          <p:nvPr/>
        </p:nvSpPr>
        <p:spPr>
          <a:xfrm>
            <a:off x="167149" y="1612491"/>
            <a:ext cx="73348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A register developed to manage and monitor the performance of the following tasks: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Daily, weekly, monthly, biannual, annual and as-needed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Preparation of disinfectant and decontamination of work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Waste segregation and disposal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Temperature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Implementation of 5S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Facility based Continuous Professional Development (CPD)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Archival of records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Ensures availability of documents at a testing point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E8F90-9F29-9E22-191C-682D3D6C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10" y="5498460"/>
            <a:ext cx="1371600" cy="1084445"/>
          </a:xfrm>
          <a:prstGeom prst="rect">
            <a:avLst/>
          </a:prstGeom>
        </p:spPr>
      </p:pic>
      <p:pic>
        <p:nvPicPr>
          <p:cNvPr id="7" name="Content Placeholder 6" descr="A close-up of a task management register&#10;&#10;Description automatically generated">
            <a:extLst>
              <a:ext uri="{FF2B5EF4-FFF2-40B4-BE49-F238E27FC236}">
                <a16:creationId xmlns:a16="http://schemas.microsoft.com/office/drawing/2014/main" id="{72B38660-E5A8-AA65-A1C8-D8776E156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34" t="4713" b="3638"/>
          <a:stretch/>
        </p:blipFill>
        <p:spPr>
          <a:xfrm>
            <a:off x="7502014" y="1612491"/>
            <a:ext cx="4522838" cy="3754874"/>
          </a:xfrm>
        </p:spPr>
      </p:pic>
    </p:spTree>
    <p:extLst>
      <p:ext uri="{BB962C8B-B14F-4D97-AF65-F5344CB8AC3E}">
        <p14:creationId xmlns:p14="http://schemas.microsoft.com/office/powerpoint/2010/main" val="376459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258-3657-F36B-0816-98CDFE5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8" y="464727"/>
            <a:ext cx="10508226" cy="132689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Quality control, Proficiency testing and supervision data site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F3EF-EDA9-731F-E454-A598049E5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38" y="204193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masis MT Pro Medium" panose="02040604050005020304" pitchFamily="18" charset="0"/>
              </a:rPr>
              <a:t>Developed to manage and monitor data for quality improvement on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masis MT Pro Medium" panose="02040604050005020304" pitchFamily="18" charset="0"/>
              </a:rPr>
              <a:t>Quality of testing services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masis MT Pro Medium" panose="02040604050005020304" pitchFamily="18" charset="0"/>
              </a:rPr>
              <a:t>PT result submission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masis MT Pro Medium" panose="02040604050005020304" pitchFamily="18" charset="0"/>
              </a:rPr>
              <a:t>PT report review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masis MT Pro Medium" panose="02040604050005020304" pitchFamily="18" charset="0"/>
              </a:rPr>
              <a:t>Supervision feedback and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2E454-0A08-CE81-AB3A-C30C4AC4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772" y="5557451"/>
            <a:ext cx="1371600" cy="1084445"/>
          </a:xfrm>
          <a:prstGeom prst="rect">
            <a:avLst/>
          </a:prstGeom>
        </p:spPr>
      </p:pic>
      <p:pic>
        <p:nvPicPr>
          <p:cNvPr id="7" name="Picture 6" descr="A white paper with a lion design&#10;&#10;Description automatically generated with medium confidence">
            <a:extLst>
              <a:ext uri="{FF2B5EF4-FFF2-40B4-BE49-F238E27FC236}">
                <a16:creationId xmlns:a16="http://schemas.microsoft.com/office/drawing/2014/main" id="{017807FD-C5FD-DC8E-A7F2-CD19DA44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65920" y="1833716"/>
            <a:ext cx="3165989" cy="48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687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5AF987309144193B81B97A411EE7A" ma:contentTypeVersion="20" ma:contentTypeDescription="Create a new document." ma:contentTypeScope="" ma:versionID="6c806615d36db85e55d7a2dd351516fc">
  <xsd:schema xmlns:xsd="http://www.w3.org/2001/XMLSchema" xmlns:xs="http://www.w3.org/2001/XMLSchema" xmlns:p="http://schemas.microsoft.com/office/2006/metadata/properties" xmlns:ns1="http://schemas.microsoft.com/sharepoint/v3" xmlns:ns2="06d43fc8-324d-415d-a068-ddd99381b85a" xmlns:ns3="a58da66d-7c6a-432b-b979-1ca66629dcec" targetNamespace="http://schemas.microsoft.com/office/2006/metadata/properties" ma:root="true" ma:fieldsID="01f78511869426e21761a827e3d57fa3" ns1:_="" ns2:_="" ns3:_="">
    <xsd:import namespace="http://schemas.microsoft.com/sharepoint/v3"/>
    <xsd:import namespace="06d43fc8-324d-415d-a068-ddd99381b85a"/>
    <xsd:import namespace="a58da66d-7c6a-432b-b979-1ca66629d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43fc8-324d-415d-a068-ddd99381b8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5e2b2fc-0517-44cc-85bc-21d743cacc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da66d-7c6a-432b-b979-1ca66629d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9fedb6-10d7-461d-ab65-8826f1f18a4f}" ma:internalName="TaxCatchAll" ma:showField="CatchAllData" ma:web="a58da66d-7c6a-432b-b979-1ca66629dc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d43fc8-324d-415d-a068-ddd99381b85a">
      <Terms xmlns="http://schemas.microsoft.com/office/infopath/2007/PartnerControls"/>
    </lcf76f155ced4ddcb4097134ff3c332f>
    <TaxCatchAll xmlns="a58da66d-7c6a-432b-b979-1ca66629dce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E730A4-DD38-4E60-AEC9-BAB0AB038DA9}">
  <ds:schemaRefs>
    <ds:schemaRef ds:uri="06d43fc8-324d-415d-a068-ddd99381b85a"/>
    <ds:schemaRef ds:uri="a58da66d-7c6a-432b-b979-1ca66629dc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386C0E-EB6A-482E-9D2A-D55D89B60452}">
  <ds:schemaRefs>
    <ds:schemaRef ds:uri="http://purl.org/dc/elements/1.1/"/>
    <ds:schemaRef ds:uri="06d43fc8-324d-415d-a068-ddd99381b85a"/>
    <ds:schemaRef ds:uri="http://www.w3.org/XML/1998/namespace"/>
    <ds:schemaRef ds:uri="http://schemas.microsoft.com/office/2006/documentManagement/types"/>
    <ds:schemaRef ds:uri="a58da66d-7c6a-432b-b979-1ca66629dcec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15AA8A5-B138-48CE-AFEB-77AD70E3AB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894</Words>
  <Application>Microsoft Office PowerPoint</Application>
  <PresentationFormat>Widescreen</PresentationFormat>
  <Paragraphs>142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Amasis MT Pro Medium</vt:lpstr>
      <vt:lpstr>Arial</vt:lpstr>
      <vt:lpstr>Calibri</vt:lpstr>
      <vt:lpstr>Calibri Light</vt:lpstr>
      <vt:lpstr>Courier New</vt:lpstr>
      <vt:lpstr>Gill Sans MT</vt:lpstr>
      <vt:lpstr>Times New Roman</vt:lpstr>
      <vt:lpstr>Wingdings</vt:lpstr>
      <vt:lpstr>1_Office Theme</vt:lpstr>
      <vt:lpstr>Good practices on collection, management, and use of site monitoring data</vt:lpstr>
      <vt:lpstr>Outline</vt:lpstr>
      <vt:lpstr>Summary of data collection tools</vt:lpstr>
      <vt:lpstr>Open Data Kit (ODK) data collection tools </vt:lpstr>
      <vt:lpstr>SPI-RRT checklist – dashboard data management</vt:lpstr>
      <vt:lpstr>Corrective actions data site management </vt:lpstr>
      <vt:lpstr>Quality indicators – site monitoring &amp; supervision</vt:lpstr>
      <vt:lpstr>Task management data site management</vt:lpstr>
      <vt:lpstr>Quality control, Proficiency testing and supervision data site management</vt:lpstr>
      <vt:lpstr>Quality of testing data site management</vt:lpstr>
      <vt:lpstr>PT result submission &amp; report data site management</vt:lpstr>
      <vt:lpstr>Site Supervision data management</vt:lpstr>
      <vt:lpstr> HIV RT ePT data site data management </vt:lpstr>
      <vt:lpstr>Scan form technology</vt:lpstr>
      <vt:lpstr>Data use to inform the program- SPI-RRT Poor performance questions</vt:lpstr>
      <vt:lpstr>Data use in gap identification- SPI-RRT Level of performance</vt:lpstr>
      <vt:lpstr>Example of SPI-RRT assessment gap</vt:lpstr>
      <vt:lpstr>Data use to inform program progress</vt:lpstr>
      <vt:lpstr>Data use to inform program progress</vt:lpstr>
      <vt:lpstr>Lessons learnt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Progress Review Oct 2019 to Dec 2019</dc:title>
  <dc:creator>Croxton, Talishiea</dc:creator>
  <cp:lastModifiedBy>BANGARA, FRED (CDC/GHC/DGHT)</cp:lastModifiedBy>
  <cp:revision>446</cp:revision>
  <dcterms:created xsi:type="dcterms:W3CDTF">2020-01-18T20:55:00Z</dcterms:created>
  <dcterms:modified xsi:type="dcterms:W3CDTF">2024-06-05T11:14:05Z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2020-11-16T06:58:19Z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b44b2b7c-48a9-44ca-ad61-d03a20c67059</vt:lpwstr>
  </property>
  <property fmtid="{D5CDD505-2E9C-101B-9397-08002B2CF9AE}" pid="8" name="MSIP_Label_7b94a7b8-f06c-4dfe-bdcc-9b548fd58c31_ContentBits">
    <vt:lpwstr>0</vt:lpwstr>
  </property>
  <property fmtid="{D5CDD505-2E9C-101B-9397-08002B2CF9AE}" pid="9" name="ContentTypeId">
    <vt:lpwstr>0x010100C405AF987309144193B81B97A411EE7A</vt:lpwstr>
  </property>
  <property fmtid="{D5CDD505-2E9C-101B-9397-08002B2CF9AE}" pid="10" name="ICV">
    <vt:lpwstr>0C16E7D806F44F828F168501E116D35E</vt:lpwstr>
  </property>
  <property fmtid="{D5CDD505-2E9C-101B-9397-08002B2CF9AE}" pid="11" name="KSOProductBuildVer">
    <vt:lpwstr>1033-11.2.0.11380</vt:lpwstr>
  </property>
  <property fmtid="{D5CDD505-2E9C-101B-9397-08002B2CF9AE}" pid="12" name="MediaServiceImageTags">
    <vt:lpwstr/>
  </property>
</Properties>
</file>